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Instrument Sans Medium" panose="020B0604020202020204" charset="0"/>
      <p:regular r:id="rId14"/>
    </p:embeddedFont>
    <p:embeddedFont>
      <p:font typeface="Instrument Sans Semi Bold" panose="020B0604020202020204" charset="0"/>
      <p:regular r:id="rId15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3" d="100"/>
          <a:sy n="63" d="100"/>
        </p:scale>
        <p:origin x="5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2110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quantumcomputingreport.com/the-road-to-shor-era-quantum-computing-executive-summary/" TargetMode="External"/><Relationship Id="rId2" Type="http://schemas.openxmlformats.org/officeDocument/2006/relationships/hyperlink" Target="https://learning.quantum.ibm.com/course/fundamentals-of-quantum-algorithms/phase-estimation-and-factoring#section-shors-algorithm" TargetMode="Externa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github.com/mett29/Shor-s-Algorithm/blob/master/README.md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5656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Medium" panose="020B0604020202020204" charset="0"/>
                <a:ea typeface="Instrument Sans Semi Bold" pitchFamily="34" charset="-122"/>
                <a:cs typeface="Instrument Sans Semi Bold" pitchFamily="34" charset="-120"/>
              </a:rPr>
              <a:t>El Algoritmo de Shor: Factorización Cuántica</a:t>
            </a:r>
            <a:endParaRPr lang="en-US" sz="4450" dirty="0">
              <a:latin typeface="Instrument Sans Medium" panose="020B0604020202020204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793790" y="579310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CO"/>
          </a:p>
        </p:txBody>
      </p:sp>
      <p:sp>
        <p:nvSpPr>
          <p:cNvPr id="8" name="Text 4"/>
          <p:cNvSpPr/>
          <p:nvPr/>
        </p:nvSpPr>
        <p:spPr>
          <a:xfrm>
            <a:off x="793790" y="6842998"/>
            <a:ext cx="2371844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latin typeface="Instrument Sans Medium" panose="020B0604020202020204" charset="0"/>
                <a:ea typeface="Instrument Sans Bold" pitchFamily="34" charset="-122"/>
                <a:cs typeface="Instrument Sans Bold" pitchFamily="34" charset="-120"/>
              </a:rPr>
              <a:t>Santiago Diaz</a:t>
            </a:r>
            <a:endParaRPr lang="en-US" sz="2200" dirty="0">
              <a:latin typeface="Instrument Sans Medium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01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Conclusiones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19068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5" name="Text 2"/>
          <p:cNvSpPr/>
          <p:nvPr/>
        </p:nvSpPr>
        <p:spPr>
          <a:xfrm>
            <a:off x="1303973" y="3019068"/>
            <a:ext cx="31459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Impacto Transformador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3509486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Shor redefine la seguridad y la computación.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4099203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8" name="Text 5"/>
          <p:cNvSpPr/>
          <p:nvPr/>
        </p:nvSpPr>
        <p:spPr>
          <a:xfrm>
            <a:off x="1644134" y="40992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Retos Tecnológicos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589621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Hardware cuántico aún debe madurar.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5179338"/>
            <a:ext cx="170021" cy="853321"/>
          </a:xfrm>
          <a:prstGeom prst="roundRect">
            <a:avLst>
              <a:gd name="adj" fmla="val 120071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1" name="Text 8"/>
          <p:cNvSpPr/>
          <p:nvPr/>
        </p:nvSpPr>
        <p:spPr>
          <a:xfrm>
            <a:off x="1984415" y="51793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Futuro Seguro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669756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Criptografía post-cuántica es clave para la protección.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D5E37A2B-5CE8-2829-804D-A3A86FEE47C3}"/>
              </a:ext>
            </a:extLst>
          </p:cNvPr>
          <p:cNvSpPr/>
          <p:nvPr/>
        </p:nvSpPr>
        <p:spPr>
          <a:xfrm>
            <a:off x="11033760" y="7513320"/>
            <a:ext cx="3596640" cy="7162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B91990B5-DA52-9329-461C-0F099BBBFEA2}"/>
              </a:ext>
            </a:extLst>
          </p:cNvPr>
          <p:cNvSpPr/>
          <p:nvPr/>
        </p:nvSpPr>
        <p:spPr>
          <a:xfrm>
            <a:off x="793790" y="8271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Referencias</a:t>
            </a:r>
            <a:endParaRPr lang="en-US" sz="4450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EDEA45E7-BBA3-361C-85FE-99F9601F3BED}"/>
              </a:ext>
            </a:extLst>
          </p:cNvPr>
          <p:cNvSpPr/>
          <p:nvPr/>
        </p:nvSpPr>
        <p:spPr>
          <a:xfrm>
            <a:off x="793790" y="2017990"/>
            <a:ext cx="1308985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latin typeface="Instrument Sans Medium" pitchFamily="34" charset="0"/>
              </a:rPr>
              <a:t>IBM, “Fundamentals of Quantum Algorithms”. Available: </a:t>
            </a:r>
            <a:r>
              <a:rPr lang="en-US" sz="1750" dirty="0">
                <a:latin typeface="Instrument Sans Medium" pitchFamily="34" charset="0"/>
                <a:hlinkClick r:id="rId2"/>
              </a:rPr>
              <a:t>https://learning.quantum.ibm.com/course/fundamentals-of-quantum-algorithms/phase-estimation-and-factoring#section-shors-algorithm</a:t>
            </a:r>
            <a:r>
              <a:rPr lang="en-US" sz="1750" dirty="0">
                <a:latin typeface="Instrument Sans Medium" pitchFamily="34" charset="0"/>
              </a:rPr>
              <a:t> </a:t>
            </a: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1750" dirty="0">
              <a:latin typeface="Instrument Sans Medium" pitchFamily="34" charset="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latin typeface="Instrument Sans Medium" pitchFamily="34" charset="0"/>
              </a:rPr>
              <a:t>Quantum Computing Report by GQI, “The Road to Shor Era Quantum Computing – Executive Summary”. Available: </a:t>
            </a:r>
            <a:r>
              <a:rPr lang="en-US" sz="1750" dirty="0">
                <a:latin typeface="Instrument Sans Medium" pitchFamily="34" charset="0"/>
                <a:hlinkClick r:id="rId3"/>
              </a:rPr>
              <a:t>https://quantumcomputingreport.com/the-road-to-shor-era-quantum-computing-executive-summary/</a:t>
            </a:r>
            <a:r>
              <a:rPr lang="en-US" sz="1750" dirty="0">
                <a:latin typeface="Instrument Sans Medium" pitchFamily="34" charset="0"/>
              </a:rPr>
              <a:t> </a:t>
            </a: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1750" dirty="0">
              <a:latin typeface="Instrument Sans Medium" pitchFamily="34" charset="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 err="1">
                <a:latin typeface="Instrument Sans Medium" pitchFamily="34" charset="0"/>
              </a:rPr>
              <a:t>Mancassola</a:t>
            </a:r>
            <a:r>
              <a:rPr lang="en-US" sz="1750" dirty="0">
                <a:latin typeface="Instrument Sans Medium" pitchFamily="34" charset="0"/>
              </a:rPr>
              <a:t> M., “Shor’s Algorithm”. Available: </a:t>
            </a:r>
            <a:r>
              <a:rPr lang="en-US" sz="1750" dirty="0">
                <a:latin typeface="Instrument Sans Medium" pitchFamily="34" charset="0"/>
                <a:hlinkClick r:id="rId4"/>
              </a:rPr>
              <a:t>https://github.com/mett29/Shor-s-Algorithm/blob/master/README.md</a:t>
            </a:r>
            <a:r>
              <a:rPr lang="en-US" sz="1750" dirty="0">
                <a:latin typeface="Instrument Sans Medium" pitchFamily="34" charset="0"/>
              </a:rPr>
              <a:t> </a:t>
            </a: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1750" dirty="0">
              <a:latin typeface="Instrument Sans Medium" pitchFamily="34" charset="0"/>
            </a:endParaRP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1688056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1261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Objetivo del Algoritmo de Shor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70334"/>
            <a:ext cx="3664863" cy="2749987"/>
          </a:xfrm>
          <a:prstGeom prst="roundRect">
            <a:avLst>
              <a:gd name="adj" fmla="val 7424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5" name="Text 2"/>
          <p:cNvSpPr/>
          <p:nvPr/>
        </p:nvSpPr>
        <p:spPr>
          <a:xfrm>
            <a:off x="6507004" y="2897148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Factorizar Números Grandes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393596" y="3784522"/>
            <a:ext cx="3438049" cy="1058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Facilita la descomposición rápida de números compuestos en factores primos.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670334"/>
            <a:ext cx="3664863" cy="2749987"/>
          </a:xfrm>
          <a:prstGeom prst="roundRect">
            <a:avLst>
              <a:gd name="adj" fmla="val 7424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8" name="Text 5"/>
          <p:cNvSpPr/>
          <p:nvPr/>
        </p:nvSpPr>
        <p:spPr>
          <a:xfrm>
            <a:off x="10398681" y="2897148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Superar Algoritmos Clásicos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74189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Reduce la complejidad que hace lento el método clásico.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647134"/>
            <a:ext cx="7556421" cy="1669852"/>
          </a:xfrm>
          <a:prstGeom prst="roundRect">
            <a:avLst>
              <a:gd name="adj" fmla="val 12225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1" name="Text 8"/>
          <p:cNvSpPr/>
          <p:nvPr/>
        </p:nvSpPr>
        <p:spPr>
          <a:xfrm>
            <a:off x="6507004" y="58739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Potencia Cuántica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6364367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Aprovecha propiedades únicas de la computación cuántica para este fin.</a:t>
            </a:r>
            <a:endParaRPr lang="en-US" sz="1750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FED88517-A18C-4F22-690F-174F3DBAB0A8}"/>
              </a:ext>
            </a:extLst>
          </p:cNvPr>
          <p:cNvSpPr/>
          <p:nvPr/>
        </p:nvSpPr>
        <p:spPr>
          <a:xfrm>
            <a:off x="11033760" y="7513320"/>
            <a:ext cx="3596640" cy="7162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7490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Fundamentos de la Factorización Clásica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32628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5" name="Text 2"/>
          <p:cNvSpPr/>
          <p:nvPr/>
        </p:nvSpPr>
        <p:spPr>
          <a:xfrm>
            <a:off x="1530906" y="3010495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Dificultad Exponencial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855244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Factorizar números grandes es computacionalmente costoso.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2932628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8" name="Text 5"/>
          <p:cNvSpPr/>
          <p:nvPr/>
        </p:nvSpPr>
        <p:spPr>
          <a:xfrm>
            <a:off x="5450919" y="30104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Criptografía RSA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3500914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Su seguridad depende de la dificultad de esta factorización.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760482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1" name="Text 8"/>
          <p:cNvSpPr/>
          <p:nvPr/>
        </p:nvSpPr>
        <p:spPr>
          <a:xfrm>
            <a:off x="1530906" y="5838349"/>
            <a:ext cx="43999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Necesidad de Nuevos Algoritmos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328767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Los métodos clásicos se vuelven imprácticos ante números muy grandes.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103059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Principios de la Computación Cuántica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Superposición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Qubits pueden estar en múltiples estados simultáneamente.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Entrelazamiento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Estados cuánticos conectan qubits sin importar la distancia.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Ventajas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Permite cálculos exponencialmente más rápidos en ciertos casos.</a:t>
            </a:r>
            <a:endParaRPr lang="en-US" sz="1750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D39A6814-F158-7CBB-BDA8-1F192491283D}"/>
              </a:ext>
            </a:extLst>
          </p:cNvPr>
          <p:cNvSpPr/>
          <p:nvPr/>
        </p:nvSpPr>
        <p:spPr>
          <a:xfrm>
            <a:off x="11033760" y="7513320"/>
            <a:ext cx="3596640" cy="7162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44247"/>
            <a:ext cx="121327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Funcionamiento Básico del Algoritmo de Shor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20001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Transformada de Fourier Cuántica (QFT)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547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Convierte estados cuánticos para hallar patrones en datos.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20001"/>
            <a:ext cx="29108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Búsqueda del Período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40114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Detecta el período oculto que facilita la factorización.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200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Circuito Cuántico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40114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Combina puertas cuánticas para implementar QFT y medir resultados.</a:t>
            </a:r>
            <a:endParaRPr lang="en-US" sz="1750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9F7AC271-3131-3199-8502-59201ABE80F7}"/>
              </a:ext>
            </a:extLst>
          </p:cNvPr>
          <p:cNvSpPr/>
          <p:nvPr/>
        </p:nvSpPr>
        <p:spPr>
          <a:xfrm>
            <a:off x="11033760" y="7513320"/>
            <a:ext cx="3596640" cy="7162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9455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Ejemplo de Factorización: El Número 15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95227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31790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Seleccionar Base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66950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 escoge un ‘a’, por ejemplo 2.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31315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5399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Calcular Período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503039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 determina r tal que 2^r ≡ 1 (mod 15).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674042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900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Encontrar Factores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39127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Uso del período para hallar 3 y 5.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149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Impacto en la Criptografía RSA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7269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5" name="Text 2"/>
          <p:cNvSpPr/>
          <p:nvPr/>
        </p:nvSpPr>
        <p:spPr>
          <a:xfrm>
            <a:off x="7017306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Vulnerabilidad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040981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Shor puede romper la seguridad basada en factorización difícil.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47269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8" name="Text 5"/>
          <p:cNvSpPr/>
          <p:nvPr/>
        </p:nvSpPr>
        <p:spPr>
          <a:xfrm>
            <a:off x="10937319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Internet en Riesgo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4040981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Protocolos actuales quedarían inseguros ante computadoras cuánticas.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58331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1" name="Text 8"/>
          <p:cNvSpPr/>
          <p:nvPr/>
        </p:nvSpPr>
        <p:spPr>
          <a:xfrm>
            <a:off x="7017306" y="5661184"/>
            <a:ext cx="31276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Alternativas Necesarias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615160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Urgente desarrollo de métodos </a:t>
            </a:r>
            <a:r>
              <a:rPr lang="en-US" sz="1750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resistentes</a:t>
            </a: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contra ataques cuánticos.</a:t>
            </a:r>
            <a:endParaRPr lang="en-US" sz="1750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90A21795-913E-F798-8916-0E501D290A9D}"/>
              </a:ext>
            </a:extLst>
          </p:cNvPr>
          <p:cNvSpPr/>
          <p:nvPr/>
        </p:nvSpPr>
        <p:spPr>
          <a:xfrm>
            <a:off x="11033760" y="7513320"/>
            <a:ext cx="3596640" cy="7162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88463"/>
            <a:ext cx="71858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Criptografía Post-Cuántica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37403"/>
            <a:ext cx="3664863" cy="1669852"/>
          </a:xfrm>
          <a:prstGeom prst="roundRect">
            <a:avLst>
              <a:gd name="adj" fmla="val 12225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5" name="Text 2"/>
          <p:cNvSpPr/>
          <p:nvPr/>
        </p:nvSpPr>
        <p:spPr>
          <a:xfrm>
            <a:off x="6507004" y="3264218"/>
            <a:ext cx="31024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Algoritmos Resistentes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Sistemas basados en retículas y códigos.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037403"/>
            <a:ext cx="3664863" cy="1669852"/>
          </a:xfrm>
          <a:prstGeom prst="roundRect">
            <a:avLst>
              <a:gd name="adj" fmla="val 12225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8" name="Text 5"/>
          <p:cNvSpPr/>
          <p:nvPr/>
        </p:nvSpPr>
        <p:spPr>
          <a:xfrm>
            <a:off x="10398681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Investigación Activa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Gran esfuerzo global para implementar nuevas normas.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CEE6FD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1" name="Text 8"/>
          <p:cNvSpPr/>
          <p:nvPr/>
        </p:nvSpPr>
        <p:spPr>
          <a:xfrm>
            <a:off x="6507004" y="5160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Transición Segura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65130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Buscar reemplazos sin comprometer la seguridad actual.</a:t>
            </a:r>
            <a:endParaRPr lang="en-US" sz="1750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900FAE32-CFF5-0548-6592-82E86A5562A0}"/>
              </a:ext>
            </a:extLst>
          </p:cNvPr>
          <p:cNvSpPr/>
          <p:nvPr/>
        </p:nvSpPr>
        <p:spPr>
          <a:xfrm>
            <a:off x="11033760" y="7513320"/>
            <a:ext cx="3596640" cy="7162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87234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Desafíos Actuales y Limitaciones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Qubits Estables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 necesario mejorar la coherencia y reducir ruido.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Escalabilidad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Construir sistemas con suficientes qubits prácticos.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9119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Corrección de Errores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Técnicas para mitigar fallos aún en desarrollo.</a:t>
            </a:r>
            <a:endParaRPr lang="en-US" sz="1750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D1E49C11-92FF-4D19-A162-9A596F5E1D06}"/>
              </a:ext>
            </a:extLst>
          </p:cNvPr>
          <p:cNvSpPr/>
          <p:nvPr/>
        </p:nvSpPr>
        <p:spPr>
          <a:xfrm>
            <a:off x="11033760" y="7513320"/>
            <a:ext cx="3596640" cy="7162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445</Words>
  <Application>Microsoft Office PowerPoint</Application>
  <PresentationFormat>Personalizado</PresentationFormat>
  <Paragraphs>81</Paragraphs>
  <Slides>11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Instrument Sans Semi Bold</vt:lpstr>
      <vt:lpstr>Arial</vt:lpstr>
      <vt:lpstr>Instrument Sans Medium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David Santiago Diaz Camacho</cp:lastModifiedBy>
  <cp:revision>6</cp:revision>
  <dcterms:created xsi:type="dcterms:W3CDTF">2025-05-07T19:33:23Z</dcterms:created>
  <dcterms:modified xsi:type="dcterms:W3CDTF">2025-05-07T21:12:18Z</dcterms:modified>
</cp:coreProperties>
</file>